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9D36297-1C69-4FC3-AA21-2F4B335BD04C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E9915A-71C9-4804-8ADE-75FC215A854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E3A9C9F-8C26-4E59-88AF-D3ED9A30398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91D99A-9811-43BF-9BD1-516F1AFB3E3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5A30FCF-9E1C-4E86-BA4B-8B00548943E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5F99B00-75F3-4F6A-A158-C95D9923628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0597A47-C673-4146-BFB3-E52F29B160F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417DD2B-6645-45D5-AB49-6589B1D7A27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7FA15C-1BE7-42BF-AC06-8206CE1B576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C6AACC9-55FA-4933-9346-B7207997B4B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DC3768B-BEF1-4638-BAE8-253F6554FF0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B55164-41FC-499F-BD19-DAB38295E97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FAC7691-2807-4047-819E-6D03895B3B2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67" name="Text 0"/>
          <p:cNvSpPr/>
          <p:nvPr/>
        </p:nvSpPr>
        <p:spPr>
          <a:xfrm>
            <a:off x="793800" y="2609280"/>
            <a:ext cx="58762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1b1b27"/>
                </a:solidFill>
                <a:latin typeface="Corben"/>
                <a:ea typeface="Corben"/>
              </a:rPr>
              <a:t>Programação Paralela</a:t>
            </a: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50"/>
              </a:lnSpc>
              <a:tabLst>
                <a:tab algn="l" pos="0"/>
              </a:tabLst>
            </a:pP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50"/>
              </a:lnSpc>
              <a:tabLst>
                <a:tab algn="l" pos="0"/>
              </a:tabLst>
            </a:pP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50"/>
              </a:lnSpc>
              <a:tabLst>
                <a:tab algn="l" pos="0"/>
              </a:tabLst>
            </a:pP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 1"/>
          <p:cNvSpPr/>
          <p:nvPr/>
        </p:nvSpPr>
        <p:spPr>
          <a:xfrm>
            <a:off x="793800" y="365832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2"/>
          <p:cNvSpPr/>
          <p:nvPr/>
        </p:nvSpPr>
        <p:spPr>
          <a:xfrm>
            <a:off x="793800" y="427644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João Vitor Branquinho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3"/>
          <p:cNvSpPr/>
          <p:nvPr/>
        </p:nvSpPr>
        <p:spPr>
          <a:xfrm>
            <a:off x="793800" y="489456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Bruno Locha Gomes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 0"/>
          <p:cNvSpPr/>
          <p:nvPr/>
        </p:nvSpPr>
        <p:spPr>
          <a:xfrm>
            <a:off x="583560" y="459720"/>
            <a:ext cx="416916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99"/>
              </a:lnSpc>
              <a:tabLst>
                <a:tab algn="l" pos="0"/>
              </a:tabLst>
            </a:pPr>
            <a:endParaRPr b="0" lang="en-US" sz="3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Image 0" descr="preencoded.png"/>
          <p:cNvPicPr/>
          <p:nvPr/>
        </p:nvPicPr>
        <p:blipFill>
          <a:blip r:embed="rId1"/>
          <a:stretch/>
        </p:blipFill>
        <p:spPr>
          <a:xfrm>
            <a:off x="583560" y="1418400"/>
            <a:ext cx="7189920" cy="5684040"/>
          </a:xfrm>
          <a:prstGeom prst="rect">
            <a:avLst/>
          </a:prstGeom>
          <a:ln w="0">
            <a:noFill/>
          </a:ln>
        </p:spPr>
      </p:pic>
      <p:sp>
        <p:nvSpPr>
          <p:cNvPr id="122" name="Text 1"/>
          <p:cNvSpPr/>
          <p:nvPr/>
        </p:nvSpPr>
        <p:spPr>
          <a:xfrm>
            <a:off x="583560" y="7290720"/>
            <a:ext cx="250128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2"/>
          <p:cNvSpPr/>
          <p:nvPr/>
        </p:nvSpPr>
        <p:spPr>
          <a:xfrm>
            <a:off x="11132280" y="1397520"/>
            <a:ext cx="2921760" cy="78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b1b27"/>
                </a:solidFill>
                <a:latin typeface="Corben"/>
                <a:ea typeface="Corben"/>
              </a:rPr>
              <a:t>mestre envia o tamanho e o pedaço do vetor via MPI_Isend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3"/>
          <p:cNvSpPr/>
          <p:nvPr/>
        </p:nvSpPr>
        <p:spPr>
          <a:xfrm>
            <a:off x="11132280" y="2345760"/>
            <a:ext cx="29217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04155"/>
                </a:solidFill>
                <a:latin typeface="Nobile"/>
                <a:ea typeface="Nobile"/>
              </a:rPr>
              <a:t>slaves recebem seus respectivos pedaços do vetor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4"/>
          <p:cNvSpPr/>
          <p:nvPr/>
        </p:nvSpPr>
        <p:spPr>
          <a:xfrm>
            <a:off x="11132280" y="3029400"/>
            <a:ext cx="29217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04155"/>
                </a:solidFill>
                <a:latin typeface="Nobile"/>
                <a:ea typeface="Nobile"/>
              </a:rPr>
              <a:t>cada processo realiza seus cálculos localmente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0"/>
          <p:cNvSpPr/>
          <p:nvPr/>
        </p:nvSpPr>
        <p:spPr>
          <a:xfrm>
            <a:off x="524160" y="412560"/>
            <a:ext cx="3742200" cy="4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651"/>
              </a:lnSpc>
              <a:tabLst>
                <a:tab algn="l" pos="0"/>
              </a:tabLst>
            </a:pP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Image 0" descr="preencoded.png"/>
          <p:cNvPicPr/>
          <p:nvPr/>
        </p:nvPicPr>
        <p:blipFill>
          <a:blip r:embed="rId1"/>
          <a:stretch/>
        </p:blipFill>
        <p:spPr>
          <a:xfrm>
            <a:off x="524160" y="1273320"/>
            <a:ext cx="6903000" cy="5495400"/>
          </a:xfrm>
          <a:prstGeom prst="rect">
            <a:avLst/>
          </a:prstGeom>
          <a:ln w="0">
            <a:noFill/>
          </a:ln>
        </p:spPr>
      </p:pic>
      <p:sp>
        <p:nvSpPr>
          <p:cNvPr id="129" name="Text 1"/>
          <p:cNvSpPr/>
          <p:nvPr/>
        </p:nvSpPr>
        <p:spPr>
          <a:xfrm>
            <a:off x="524160" y="6937560"/>
            <a:ext cx="10513440" cy="23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endParaRPr b="0" lang="en-US" sz="1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2"/>
          <p:cNvSpPr/>
          <p:nvPr/>
        </p:nvSpPr>
        <p:spPr>
          <a:xfrm>
            <a:off x="11410560" y="1239840"/>
            <a:ext cx="270288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0" lang="en-US" sz="1150" spc="-1" strike="noStrike">
                <a:solidFill>
                  <a:srgbClr val="404155"/>
                </a:solidFill>
                <a:latin typeface="Nobile"/>
                <a:ea typeface="Nobile"/>
              </a:rPr>
              <a:t>Mestre recebe o resultado de todos os processos, consolida tudo e printa em tela</a:t>
            </a:r>
            <a:endParaRPr b="0" lang="pt-BR" sz="1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3"/>
          <p:cNvSpPr/>
          <p:nvPr/>
        </p:nvSpPr>
        <p:spPr>
          <a:xfrm>
            <a:off x="524160" y="7536240"/>
            <a:ext cx="2245320" cy="2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 0"/>
          <p:cNvSpPr/>
          <p:nvPr/>
        </p:nvSpPr>
        <p:spPr>
          <a:xfrm>
            <a:off x="773640" y="608040"/>
            <a:ext cx="5527080" cy="69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Image 0" descr="preencoded.png"/>
          <p:cNvPicPr/>
          <p:nvPr/>
        </p:nvPicPr>
        <p:blipFill>
          <a:blip r:embed="rId1"/>
          <a:stretch/>
        </p:blipFill>
        <p:spPr>
          <a:xfrm>
            <a:off x="773640" y="1879200"/>
            <a:ext cx="10085400" cy="4317480"/>
          </a:xfrm>
          <a:prstGeom prst="rect">
            <a:avLst/>
          </a:prstGeom>
          <a:ln w="0">
            <a:noFill/>
          </a:ln>
        </p:spPr>
      </p:pic>
      <p:sp>
        <p:nvSpPr>
          <p:cNvPr id="135" name="Text 1"/>
          <p:cNvSpPr/>
          <p:nvPr/>
        </p:nvSpPr>
        <p:spPr>
          <a:xfrm>
            <a:off x="773640" y="6445440"/>
            <a:ext cx="100854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2"/>
          <p:cNvSpPr/>
          <p:nvPr/>
        </p:nvSpPr>
        <p:spPr>
          <a:xfrm>
            <a:off x="11406600" y="1829160"/>
            <a:ext cx="245700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404155"/>
                </a:solidFill>
                <a:latin typeface="Nobile"/>
                <a:ea typeface="Nobile"/>
              </a:rPr>
              <a:t>Slaves enviam resultado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 3"/>
          <p:cNvSpPr/>
          <p:nvPr/>
        </p:nvSpPr>
        <p:spPr>
          <a:xfrm>
            <a:off x="11406600" y="2735640"/>
            <a:ext cx="24570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4"/>
          <p:cNvSpPr/>
          <p:nvPr/>
        </p:nvSpPr>
        <p:spPr>
          <a:xfrm>
            <a:off x="11406600" y="3288240"/>
            <a:ext cx="245700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404155"/>
                </a:solidFill>
                <a:latin typeface="Nobile"/>
                <a:ea typeface="Nobile"/>
              </a:rPr>
              <a:t>Ao final, libera memória e finaliza MPI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5"/>
          <p:cNvSpPr/>
          <p:nvPr/>
        </p:nvSpPr>
        <p:spPr>
          <a:xfrm>
            <a:off x="773640" y="7329600"/>
            <a:ext cx="3315960" cy="41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51"/>
              </a:lnSpc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0"/>
          <p:cNvSpPr/>
          <p:nvPr/>
        </p:nvSpPr>
        <p:spPr>
          <a:xfrm>
            <a:off x="750240" y="589320"/>
            <a:ext cx="5357520" cy="66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250"/>
              </a:lnSpc>
              <a:tabLst>
                <a:tab algn="l" pos="0"/>
              </a:tabLst>
            </a:pPr>
            <a:r>
              <a:rPr b="0" lang="en-US" sz="4200" spc="-1" strike="noStrike">
                <a:solidFill>
                  <a:srgbClr val="1b1b27"/>
                </a:solidFill>
                <a:latin typeface="Corben"/>
                <a:ea typeface="Corben"/>
              </a:rPr>
              <a:t>Enunciado a)</a:t>
            </a:r>
            <a:endParaRPr b="0" lang="pt-BR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Image 0" descr="preencoded.png"/>
          <p:cNvPicPr/>
          <p:nvPr/>
        </p:nvPicPr>
        <p:blipFill>
          <a:blip r:embed="rId1"/>
          <a:stretch/>
        </p:blipFill>
        <p:spPr>
          <a:xfrm>
            <a:off x="750240" y="1821600"/>
            <a:ext cx="9033840" cy="4704840"/>
          </a:xfrm>
          <a:prstGeom prst="rect">
            <a:avLst/>
          </a:prstGeom>
          <a:ln w="0">
            <a:noFill/>
          </a:ln>
        </p:spPr>
      </p:pic>
      <p:sp>
        <p:nvSpPr>
          <p:cNvPr id="73" name="Text 1"/>
          <p:cNvSpPr/>
          <p:nvPr/>
        </p:nvSpPr>
        <p:spPr>
          <a:xfrm>
            <a:off x="10314720" y="1773360"/>
            <a:ext cx="3572640" cy="27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404155"/>
                </a:solidFill>
                <a:latin typeface="Nobile"/>
                <a:ea typeface="Nobile"/>
              </a:rPr>
              <a:t>Definimos enum de Roles para definirmos a função de cada processo.Definimos enum de Tags para etiquetarmos as mensagens sendo trocadas via MPI_Send e MPI_Recv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2"/>
          <p:cNvSpPr/>
          <p:nvPr/>
        </p:nvSpPr>
        <p:spPr>
          <a:xfrm>
            <a:off x="750240" y="7009200"/>
            <a:ext cx="13129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3"/>
          <p:cNvSpPr/>
          <p:nvPr/>
        </p:nvSpPr>
        <p:spPr>
          <a:xfrm>
            <a:off x="750240" y="7593120"/>
            <a:ext cx="13129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2001680" y="7200000"/>
            <a:ext cx="2628720" cy="100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0"/>
          <p:cNvSpPr/>
          <p:nvPr/>
        </p:nvSpPr>
        <p:spPr>
          <a:xfrm>
            <a:off x="793800" y="109044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1b1b27"/>
                </a:solidFill>
                <a:latin typeface="Corben"/>
                <a:ea typeface="Corben"/>
              </a:rPr>
              <a:t>Enunciado a)</a:t>
            </a: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Image 0" descr="preencoded.png"/>
          <p:cNvPicPr/>
          <p:nvPr/>
        </p:nvPicPr>
        <p:blipFill>
          <a:blip r:embed="rId1"/>
          <a:stretch/>
        </p:blipFill>
        <p:spPr>
          <a:xfrm>
            <a:off x="793800" y="2394360"/>
            <a:ext cx="10187280" cy="3836880"/>
          </a:xfrm>
          <a:prstGeom prst="rect">
            <a:avLst/>
          </a:prstGeom>
          <a:ln w="0">
            <a:noFill/>
          </a:ln>
        </p:spPr>
      </p:pic>
      <p:sp>
        <p:nvSpPr>
          <p:cNvPr id="79" name="Text 1"/>
          <p:cNvSpPr/>
          <p:nvPr/>
        </p:nvSpPr>
        <p:spPr>
          <a:xfrm>
            <a:off x="793800" y="6486840"/>
            <a:ext cx="34020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2"/>
          <p:cNvSpPr/>
          <p:nvPr/>
        </p:nvSpPr>
        <p:spPr>
          <a:xfrm>
            <a:off x="11542320" y="2343240"/>
            <a:ext cx="23014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Inicializações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1"/>
          <a:stretch/>
        </p:blipFill>
        <p:spPr>
          <a:xfrm>
            <a:off x="703800" y="779400"/>
            <a:ext cx="7346160" cy="5241600"/>
          </a:xfrm>
          <a:prstGeom prst="rect">
            <a:avLst/>
          </a:prstGeom>
          <a:ln w="0">
            <a:noFill/>
          </a:ln>
        </p:spPr>
      </p:pic>
      <p:sp>
        <p:nvSpPr>
          <p:cNvPr id="83" name="Text 0"/>
          <p:cNvSpPr/>
          <p:nvPr/>
        </p:nvSpPr>
        <p:spPr>
          <a:xfrm>
            <a:off x="703800" y="6247440"/>
            <a:ext cx="842256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1"/>
          <p:cNvSpPr/>
          <p:nvPr/>
        </p:nvSpPr>
        <p:spPr>
          <a:xfrm>
            <a:off x="9624960" y="734040"/>
            <a:ext cx="430848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404155"/>
                </a:solidFill>
                <a:latin typeface="Nobile"/>
                <a:ea typeface="Nobile"/>
              </a:rPr>
              <a:t>Caso do processo mestre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2"/>
          <p:cNvSpPr/>
          <p:nvPr/>
        </p:nvSpPr>
        <p:spPr>
          <a:xfrm>
            <a:off x="9624960" y="1236600"/>
            <a:ext cx="430848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404155"/>
                </a:solidFill>
                <a:latin typeface="Nobile"/>
                <a:ea typeface="Nobile"/>
              </a:rPr>
              <a:t>Inicializamos o vetor e a contagem do wall-clock-time.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3"/>
          <p:cNvSpPr/>
          <p:nvPr/>
        </p:nvSpPr>
        <p:spPr>
          <a:xfrm>
            <a:off x="9624960" y="2061000"/>
            <a:ext cx="430848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404155"/>
                </a:solidFill>
                <a:latin typeface="Nobile"/>
                <a:ea typeface="Nobile"/>
              </a:rPr>
              <a:t>Enviamos as mensagens para cada slave (dest[i])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4"/>
          <p:cNvSpPr/>
          <p:nvPr/>
        </p:nvSpPr>
        <p:spPr>
          <a:xfrm>
            <a:off x="703800" y="7051680"/>
            <a:ext cx="5027760" cy="62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01"/>
              </a:lnSpc>
              <a:tabLst>
                <a:tab algn="l" pos="0"/>
              </a:tabLst>
            </a:pPr>
            <a:endParaRPr b="0" lang="en-US" sz="3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0" descr="preencoded.png"/>
          <p:cNvPicPr/>
          <p:nvPr/>
        </p:nvPicPr>
        <p:blipFill>
          <a:blip r:embed="rId1"/>
          <a:stretch/>
        </p:blipFill>
        <p:spPr>
          <a:xfrm>
            <a:off x="793800" y="1868760"/>
            <a:ext cx="9507240" cy="3873600"/>
          </a:xfrm>
          <a:prstGeom prst="rect">
            <a:avLst/>
          </a:prstGeom>
          <a:ln w="0">
            <a:noFill/>
          </a:ln>
        </p:spPr>
      </p:pic>
      <p:sp>
        <p:nvSpPr>
          <p:cNvPr id="90" name="Text 0"/>
          <p:cNvSpPr/>
          <p:nvPr/>
        </p:nvSpPr>
        <p:spPr>
          <a:xfrm>
            <a:off x="10862640" y="1817640"/>
            <a:ext cx="29811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Ainda no caso do processo mestre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1"/>
          <p:cNvSpPr/>
          <p:nvPr/>
        </p:nvSpPr>
        <p:spPr>
          <a:xfrm>
            <a:off x="10862640" y="2747520"/>
            <a:ext cx="298116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Recebe as mensagens com os valores calculados e guarda nas variáveis certas  de acordo com o status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2"/>
          <p:cNvSpPr/>
          <p:nvPr/>
        </p:nvSpPr>
        <p:spPr>
          <a:xfrm>
            <a:off x="793800" y="625284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1"/>
          <a:stretch/>
        </p:blipFill>
        <p:spPr>
          <a:xfrm>
            <a:off x="793800" y="920520"/>
            <a:ext cx="9371520" cy="3638160"/>
          </a:xfrm>
          <a:prstGeom prst="rect">
            <a:avLst/>
          </a:prstGeom>
          <a:ln w="0">
            <a:noFill/>
          </a:ln>
        </p:spPr>
      </p:pic>
      <p:sp>
        <p:nvSpPr>
          <p:cNvPr id="95" name="Text 0"/>
          <p:cNvSpPr/>
          <p:nvPr/>
        </p:nvSpPr>
        <p:spPr>
          <a:xfrm>
            <a:off x="10726560" y="869400"/>
            <a:ext cx="3117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Caso dos slaves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 1"/>
          <p:cNvSpPr/>
          <p:nvPr/>
        </p:nvSpPr>
        <p:spPr>
          <a:xfrm>
            <a:off x="10726560" y="1436400"/>
            <a:ext cx="31172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Recebe seu papel (role)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2"/>
          <p:cNvSpPr/>
          <p:nvPr/>
        </p:nvSpPr>
        <p:spPr>
          <a:xfrm>
            <a:off x="10726560" y="2003400"/>
            <a:ext cx="31172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404155"/>
                </a:solidFill>
                <a:latin typeface="Nobile"/>
                <a:ea typeface="Nobile"/>
              </a:rPr>
              <a:t>Aloca um buffer para processar o vetor recebido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3"/>
          <p:cNvSpPr/>
          <p:nvPr/>
        </p:nvSpPr>
        <p:spPr>
          <a:xfrm>
            <a:off x="793800" y="515448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Shape 4"/>
          <p:cNvSpPr/>
          <p:nvPr/>
        </p:nvSpPr>
        <p:spPr>
          <a:xfrm>
            <a:off x="1020600" y="6543720"/>
            <a:ext cx="226440" cy="1020240"/>
          </a:xfrm>
          <a:prstGeom prst="roundRect">
            <a:avLst>
              <a:gd name="adj" fmla="val 42003"/>
            </a:avLst>
          </a:prstGeom>
          <a:solidFill>
            <a:srgbClr val="d2d9f9"/>
          </a:solidFill>
          <a:ln w="7620">
            <a:solidFill>
              <a:srgbClr val="b8bf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Shape 5"/>
          <p:cNvSpPr/>
          <p:nvPr/>
        </p:nvSpPr>
        <p:spPr>
          <a:xfrm>
            <a:off x="793800" y="6394680"/>
            <a:ext cx="680040" cy="680040"/>
          </a:xfrm>
          <a:prstGeom prst="roundRect">
            <a:avLst>
              <a:gd name="adj" fmla="val 67192"/>
            </a:avLst>
          </a:prstGeom>
          <a:solidFill>
            <a:srgbClr val="d2d9f9"/>
          </a:solidFill>
          <a:ln w="7620">
            <a:solidFill>
              <a:srgbClr val="b8bf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Image 1" descr="preencoded.png"/>
          <p:cNvPicPr/>
          <p:nvPr/>
        </p:nvPicPr>
        <p:blipFill>
          <a:blip r:embed="rId2"/>
          <a:stretch/>
        </p:blipFill>
        <p:spPr>
          <a:xfrm>
            <a:off x="964080" y="6522480"/>
            <a:ext cx="339840" cy="424800"/>
          </a:xfrm>
          <a:prstGeom prst="rect">
            <a:avLst/>
          </a:prstGeom>
          <a:ln w="0">
            <a:noFill/>
          </a:ln>
        </p:spPr>
      </p:pic>
      <p:sp>
        <p:nvSpPr>
          <p:cNvPr id="102" name="Text 6"/>
          <p:cNvSpPr/>
          <p:nvPr/>
        </p:nvSpPr>
        <p:spPr>
          <a:xfrm>
            <a:off x="1701000" y="6430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0"/>
          <p:cNvSpPr/>
          <p:nvPr/>
        </p:nvSpPr>
        <p:spPr>
          <a:xfrm>
            <a:off x="8763480" y="565920"/>
            <a:ext cx="514620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5051"/>
              </a:lnSpc>
              <a:tabLst>
                <a:tab algn="l" pos="0"/>
              </a:tabLst>
            </a:pPr>
            <a:endParaRPr b="0" lang="en-US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Image 0" descr="preencoded.png"/>
          <p:cNvPicPr/>
          <p:nvPr/>
        </p:nvPicPr>
        <p:blipFill>
          <a:blip r:embed="rId1"/>
          <a:stretch/>
        </p:blipFill>
        <p:spPr>
          <a:xfrm>
            <a:off x="1245240" y="1749600"/>
            <a:ext cx="8830440" cy="5364720"/>
          </a:xfrm>
          <a:prstGeom prst="rect">
            <a:avLst/>
          </a:prstGeom>
          <a:ln w="0">
            <a:noFill/>
          </a:ln>
        </p:spPr>
      </p:pic>
      <p:sp>
        <p:nvSpPr>
          <p:cNvPr id="106" name="Text 1"/>
          <p:cNvSpPr/>
          <p:nvPr/>
        </p:nvSpPr>
        <p:spPr>
          <a:xfrm>
            <a:off x="6988320" y="7346520"/>
            <a:ext cx="308736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999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2"/>
          <p:cNvSpPr/>
          <p:nvPr/>
        </p:nvSpPr>
        <p:spPr>
          <a:xfrm>
            <a:off x="10586160" y="1703160"/>
            <a:ext cx="333108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404155"/>
                </a:solidFill>
                <a:latin typeface="Nobile"/>
                <a:ea typeface="Nobile"/>
              </a:rPr>
              <a:t>Ainda no caso dos slaves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 3"/>
          <p:cNvSpPr/>
          <p:nvPr/>
        </p:nvSpPr>
        <p:spPr>
          <a:xfrm>
            <a:off x="10586160" y="2217960"/>
            <a:ext cx="3331080" cy="6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404155"/>
                </a:solidFill>
                <a:latin typeface="Nobile"/>
                <a:ea typeface="Nobile"/>
              </a:rPr>
              <a:t>Com o vetor, realiza a operação a qual foi designado.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0"/>
          <p:cNvSpPr/>
          <p:nvPr/>
        </p:nvSpPr>
        <p:spPr>
          <a:xfrm>
            <a:off x="722880" y="568080"/>
            <a:ext cx="5163480" cy="64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0" lang="en-US" sz="4050" spc="-1" strike="noStrike">
                <a:solidFill>
                  <a:srgbClr val="1b1b27"/>
                </a:solidFill>
                <a:latin typeface="Corben"/>
                <a:ea typeface="Corben"/>
              </a:rPr>
              <a:t>Enunciado b)</a:t>
            </a:r>
            <a:endParaRPr b="0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Image 0" descr="preencoded.png"/>
          <p:cNvPicPr/>
          <p:nvPr/>
        </p:nvPicPr>
        <p:blipFill>
          <a:blip r:embed="rId1"/>
          <a:stretch/>
        </p:blipFill>
        <p:spPr>
          <a:xfrm>
            <a:off x="722880" y="1755360"/>
            <a:ext cx="9351360" cy="3952080"/>
          </a:xfrm>
          <a:prstGeom prst="rect">
            <a:avLst/>
          </a:prstGeom>
          <a:ln w="0">
            <a:noFill/>
          </a:ln>
        </p:spPr>
      </p:pic>
      <p:sp>
        <p:nvSpPr>
          <p:cNvPr id="112" name="Text 1"/>
          <p:cNvSpPr/>
          <p:nvPr/>
        </p:nvSpPr>
        <p:spPr>
          <a:xfrm>
            <a:off x="722880" y="5940360"/>
            <a:ext cx="935136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2"/>
          <p:cNvSpPr/>
          <p:nvPr/>
        </p:nvSpPr>
        <p:spPr>
          <a:xfrm>
            <a:off x="10586160" y="1708920"/>
            <a:ext cx="3328560" cy="6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404155"/>
                </a:solidFill>
                <a:latin typeface="Nobile"/>
                <a:ea typeface="Nobile"/>
              </a:rPr>
              <a:t>Função utilitária para balancear a divisão das tarefas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3"/>
          <p:cNvSpPr/>
          <p:nvPr/>
        </p:nvSpPr>
        <p:spPr>
          <a:xfrm>
            <a:off x="722880" y="6766560"/>
            <a:ext cx="5163480" cy="12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endParaRPr b="0" lang="en-US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 0" descr="preencoded.png"/>
          <p:cNvPicPr/>
          <p:nvPr/>
        </p:nvPicPr>
        <p:blipFill>
          <a:blip r:embed="rId1"/>
          <a:stretch/>
        </p:blipFill>
        <p:spPr>
          <a:xfrm>
            <a:off x="516240" y="571680"/>
            <a:ext cx="6813360" cy="6435360"/>
          </a:xfrm>
          <a:prstGeom prst="rect">
            <a:avLst/>
          </a:prstGeom>
          <a:ln w="0">
            <a:noFill/>
          </a:ln>
        </p:spPr>
      </p:pic>
      <p:sp>
        <p:nvSpPr>
          <p:cNvPr id="117" name="Text 0"/>
          <p:cNvSpPr/>
          <p:nvPr/>
        </p:nvSpPr>
        <p:spPr>
          <a:xfrm>
            <a:off x="9596160" y="538560"/>
            <a:ext cx="452484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0" lang="en-US" sz="1150" spc="-1" strike="noStrike">
                <a:solidFill>
                  <a:srgbClr val="404155"/>
                </a:solidFill>
                <a:latin typeface="Nobile"/>
                <a:ea typeface="Nobile"/>
              </a:rPr>
              <a:t>Inicializações e distribuição das tarefas</a:t>
            </a:r>
            <a:endParaRPr b="0" lang="pt-BR" sz="1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1"/>
          <p:cNvSpPr/>
          <p:nvPr/>
        </p:nvSpPr>
        <p:spPr>
          <a:xfrm>
            <a:off x="516240" y="7394400"/>
            <a:ext cx="508932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2354120" y="7258320"/>
            <a:ext cx="2276280" cy="9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LibreOffice/24.2.5.2$Windows_X86_64 LibreOffice_project/bffef4ea93e59bebbeaf7f431bb02b1a39ee8a59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2025-10-13T03:55:09Z</dcterms:created>
  <dc:creator/>
  <dc:description/>
  <dc:language>pt-BR</dc:language>
  <cp:lastModifiedBy/>
  <dcterms:modified xsi:type="dcterms:W3CDTF">2025-10-13T00:58:32Z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On-screen Show (16:9)</vt:lpwstr>
  </property>
  <property fmtid="{D5CDD505-2E9C-101B-9397-08002B2CF9AE}" pid="4" name="Slides">
    <vt:i4>12</vt:i4>
  </property>
</Properties>
</file>